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2"/>
  </p:sldMasterIdLst>
  <p:notesMasterIdLst>
    <p:notesMasterId r:id="rId29"/>
  </p:notesMasterIdLst>
  <p:handoutMasterIdLst>
    <p:handoutMasterId r:id="rId30"/>
  </p:handout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E31DB-5F68-4E9E-90EB-25E011F497B4}" type="datetimeFigureOut">
              <a:rPr lang="en-US" smtClean="0"/>
              <a:t>3/22/2016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©gifttest.org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DF39D-8C1A-4718-A126-5A73DC3ED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0AC3F-92A4-4610-831B-4C4B2A303EDD}" type="datetimeFigureOut">
              <a:rPr lang="en-US" smtClean="0"/>
              <a:t>3/22/2016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©gifttest.org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F2AA-7281-44A6-AED2-5896CA503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F2AA-7281-44A6-AED2-5896CA503D6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F2AA-7281-44A6-AED2-5896CA503D6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5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F2AA-7281-44A6-AED2-5896CA503D6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20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F2AA-7281-44A6-AED2-5896CA503D69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8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F174-25ED-4454-AF09-4FAEE5EEAC39}" type="datetime1">
              <a:rPr lang="en-US" smtClean="0"/>
              <a:t>3/22/2016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186415" y="2328077"/>
            <a:ext cx="9862585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81100" y="4120825"/>
            <a:ext cx="9862585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702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ACF9-3442-47C5-A4A8-009EA57E42A5}" type="datetime1">
              <a:rPr lang="en-US" smtClean="0"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sz="2800"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6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E368-9DDE-48E2-82AC-BBBCA9F3BC68}" type="datetime1">
              <a:rPr lang="en-US" smtClean="0"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1100" y="1348154"/>
            <a:ext cx="6921499" cy="4778010"/>
          </a:xfrm>
        </p:spPr>
        <p:txBody>
          <a:bodyPr vert="eaVert"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5800" y="1348154"/>
            <a:ext cx="2743200" cy="4778010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5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70DD-B27E-4E50-9372-1BD7366FC424}" type="datetime1">
              <a:rPr lang="en-US" smtClean="0"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22376" indent="-27432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005840" indent="-256032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80160" indent="-237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490472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700784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6pPr>
            <a:lvl7pPr marL="192024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7pPr>
            <a:lvl8pPr marL="2139696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8pPr>
            <a:lvl9pPr marL="23317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757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865F-AD17-45C0-99FD-4DBC949CE0C6}" type="datetime1">
              <a:rPr lang="en-US" smtClean="0"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0" y="3366334"/>
            <a:ext cx="8839200" cy="1066688"/>
          </a:xfrm>
        </p:spPr>
        <p:txBody>
          <a:bodyPr lIns="45720" tIns="0" rIns="45720" bIns="0" anchor="b"/>
          <a:lstStyle>
            <a:lvl1pPr marL="0" indent="0" algn="r">
              <a:buNone/>
              <a:defRPr sz="200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4464372"/>
            <a:ext cx="8839200" cy="1826363"/>
          </a:xfrm>
        </p:spPr>
        <p:txBody>
          <a:bodyPr tIns="0" bIns="0" anchor="t"/>
          <a:lstStyle>
            <a:lvl1pPr algn="r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614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FF4F-E3F8-45A5-9CF8-9B59B703F38B}" type="datetime1">
              <a:rPr lang="en-US" smtClean="0"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100" y="1600201"/>
            <a:ext cx="475488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100" y="1600201"/>
            <a:ext cx="475488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457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2C65-8EF6-43AE-A78A-D1311DCF8189}" type="datetime1">
              <a:rPr lang="en-US" smtClean="0"/>
              <a:t>3/22/2016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120" y="5486400"/>
            <a:ext cx="475488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120" y="1516912"/>
            <a:ext cx="475488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81100" y="1516912"/>
            <a:ext cx="475488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5486400"/>
            <a:ext cx="475488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3050"/>
            <a:ext cx="104013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32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B04F-CFF1-4F7D-81B7-D9639459F930}" type="datetime1">
              <a:rPr lang="en-US" smtClean="0"/>
              <a:t>3/22/2016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320"/>
            <a:ext cx="9867900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30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DD0BA-4EF0-4FB7-9A90-2053CB8DE8D6}" type="datetime1">
              <a:rPr lang="en-US" smtClean="0"/>
              <a:t>3/22/2016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95750" y="1981200"/>
            <a:ext cx="985325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4D40-DFFA-4C16-AF8C-7457FB99E3FB}" type="datetime1">
              <a:rPr lang="en-US" smtClean="0"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95750" y="85471"/>
            <a:ext cx="5687370" cy="914400"/>
          </a:xfrm>
        </p:spPr>
        <p:txBody>
          <a:bodyPr lIns="45720" tIns="0" rIns="45720" bIns="0"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49" y="1056575"/>
            <a:ext cx="6635265" cy="730250"/>
          </a:xfrm>
        </p:spPr>
        <p:txBody>
          <a:bodyPr tIns="0" bIns="0" anchor="t">
            <a:normAutofit/>
          </a:bodyPr>
          <a:lstStyle>
            <a:lvl1pPr algn="l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855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4D92CA11-6EF2-4EAB-BE17-919EDE431E5B}" type="datetime1">
              <a:rPr lang="en-US" smtClean="0"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33269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462" y="2998764"/>
            <a:ext cx="3954587" cy="3135335"/>
          </a:xfrm>
        </p:spPr>
        <p:txBody>
          <a:bodyPr lIns="45720" rIns="45720"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459" y="1705709"/>
            <a:ext cx="3954590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81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B1C838FA-5237-4992-9AD0-7D0B27B7B73F}" type="datetime1">
              <a:rPr lang="en-US" smtClean="0"/>
              <a:t>3/22/2016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98679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6656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6960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Discovering Your Call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Motivational Gifts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6" y="5937840"/>
            <a:ext cx="27432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Perceivers always move in their gift seeing things in people or situations and explaining God’s truth in those areas. (Exalt truth versus the sin).</a:t>
            </a:r>
            <a:b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judgmental instead of prayerful</a:t>
            </a:r>
            <a:b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appear direct, blunt, or inconsiderate of the feelings of others. Must learn to channel messages in a positive direction.</a:t>
            </a:r>
            <a:b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introspective, tends to have intense emotions (focus on justice, integrity, righteousness)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Expounds on truth taking difficult concepts and making them easy to understand. </a:t>
            </a:r>
            <a:b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sound, rational, and instructive reasoning to convince and help others to learn.</a:t>
            </a:r>
          </a:p>
          <a:p>
            <a:pPr>
              <a:buNone/>
              <a:defRPr/>
            </a:pP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Consummate debaters – this is the way they help others to learn. Can appear argumentative.</a:t>
            </a:r>
          </a:p>
          <a:p>
            <a:pPr>
              <a:defRPr/>
            </a:pP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 to be self motivating and self starting with ability to synthesize ideas resulting in a constant flow of mental information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Teacher (in a mind that is renewed)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8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Routine tasks bore them. A teacher needs intellectual stimulation.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do not take anything at face value, they research it first! Concerned with Truth.</a:t>
            </a:r>
          </a:p>
          <a:p>
            <a:pPr>
              <a:defRPr/>
            </a:pP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“over-analyze” an issue and needs to let it go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struggle with intellectual pride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Builds up the Body of Christ by bringing out the best in others</a:t>
            </a:r>
          </a:p>
          <a:p>
            <a:pPr>
              <a:defRPr/>
            </a:pP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 to see others fulfill their God-given potential</a:t>
            </a:r>
          </a:p>
          <a:p>
            <a:pPr>
              <a:defRPr/>
            </a:pP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Encourages others but also prescribes practical advice</a:t>
            </a:r>
          </a:p>
          <a:p>
            <a:pPr>
              <a:defRPr/>
            </a:pP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Brings new life to people who have lost their determination and feel burnt out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0787" y="309251"/>
            <a:ext cx="102085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Encourager (in a mind that is renewed)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9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easily offended when people are not considerate or encouraging toward them</a:t>
            </a:r>
            <a:b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</a:t>
            </a:r>
            <a:r>
              <a:rPr lang="en-US" alt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over-talkative</a:t>
            </a: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 to be sought out for advice with relational </a:t>
            </a:r>
            <a:r>
              <a:rPr lang="en-US" alt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</a:t>
            </a: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gregarious of all the gifts, has many friends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Encourager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sz="3200" dirty="0"/>
              <a:t>Multiplies efficiency, keeping things moving</a:t>
            </a:r>
            <a:br>
              <a:rPr lang="en-US" altLang="en-US" sz="3200" dirty="0"/>
            </a:br>
            <a:endParaRPr lang="en-US" altLang="en-US" sz="3200" dirty="0"/>
          </a:p>
          <a:p>
            <a:pPr>
              <a:defRPr/>
            </a:pPr>
            <a:r>
              <a:rPr lang="en-US" altLang="en-US" sz="3200" dirty="0"/>
              <a:t>Quickly recognizes need and assists in meeting those needs</a:t>
            </a:r>
            <a:br>
              <a:rPr lang="en-US" altLang="en-US" sz="3200" dirty="0"/>
            </a:br>
            <a:endParaRPr lang="en-US" altLang="en-US" sz="3200" dirty="0"/>
          </a:p>
          <a:p>
            <a:pPr>
              <a:defRPr/>
            </a:pPr>
            <a:r>
              <a:rPr lang="en-US" altLang="en-US" sz="3200" dirty="0"/>
              <a:t>An ability to look ahead and see or plan what will be needed</a:t>
            </a:r>
            <a:br>
              <a:rPr lang="en-US" altLang="en-US" sz="3200" dirty="0"/>
            </a:br>
            <a:endParaRPr lang="en-US" altLang="en-US" sz="3200" dirty="0"/>
          </a:p>
          <a:p>
            <a:pPr>
              <a:defRPr/>
            </a:pPr>
            <a:r>
              <a:rPr lang="en-US" altLang="en-US" sz="3200" dirty="0"/>
              <a:t>Natural event planners </a:t>
            </a:r>
            <a:br>
              <a:rPr lang="en-US" altLang="en-US" sz="3200" dirty="0"/>
            </a:br>
            <a:endParaRPr lang="en-US" altLang="en-US" sz="3200" dirty="0"/>
          </a:p>
          <a:p>
            <a:pPr>
              <a:defRPr/>
            </a:pPr>
            <a:r>
              <a:rPr lang="en-US" altLang="en-US" sz="3200" dirty="0"/>
              <a:t>Keeps people on task to be sure needs are met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(in a mind that is renewed)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5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3300" y="1267692"/>
            <a:ext cx="986790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800" dirty="0" smtClean="0"/>
              <a:t>Identifies strongly with what they do to help others, if help is rejected, they may feel rejected</a:t>
            </a:r>
          </a:p>
          <a:p>
            <a:pPr>
              <a:buNone/>
              <a:defRPr/>
            </a:pPr>
            <a:endParaRPr lang="en-US" altLang="en-US" sz="2800" dirty="0" smtClean="0"/>
          </a:p>
          <a:p>
            <a:pPr>
              <a:defRPr/>
            </a:pPr>
            <a:r>
              <a:rPr lang="en-US" altLang="en-US" sz="2800" dirty="0" smtClean="0"/>
              <a:t>Keeps people on-task but can be task driven versus Spirit led</a:t>
            </a:r>
          </a:p>
          <a:p>
            <a:pPr>
              <a:defRPr/>
            </a:pPr>
            <a:endParaRPr lang="en-US" altLang="en-US" sz="2800" dirty="0" smtClean="0"/>
          </a:p>
          <a:p>
            <a:pPr>
              <a:defRPr/>
            </a:pPr>
            <a:r>
              <a:rPr lang="en-US" altLang="en-US" sz="2800" dirty="0" smtClean="0"/>
              <a:t>Can become easily irritated if they feel others aren’t “doing their share.”</a:t>
            </a:r>
          </a:p>
          <a:p>
            <a:pPr>
              <a:defRPr/>
            </a:pPr>
            <a:endParaRPr lang="en-US" altLang="en-US" sz="2800" dirty="0" smtClean="0"/>
          </a:p>
          <a:p>
            <a:pPr>
              <a:defRPr/>
            </a:pPr>
            <a:r>
              <a:rPr lang="en-US" altLang="en-US" sz="2800" dirty="0" smtClean="0"/>
              <a:t>They have been “taught” to be in support roles and may easily acquiesce to a co-leader to avoid conflict. 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62050" y="0"/>
            <a:ext cx="9867900" cy="1143000"/>
          </a:xfrm>
        </p:spPr>
        <p:txBody>
          <a:bodyPr/>
          <a:lstStyle/>
          <a:p>
            <a:r>
              <a:rPr lang="en-US" dirty="0" smtClean="0"/>
              <a:t>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2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Imparts resources, charitably contributing to the less fortunate</a:t>
            </a:r>
            <a:b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a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charitable,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generous,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hospitable attitude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donates personal income and time</a:t>
            </a:r>
            <a:b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Givers are fulfilled knowing what they gave brought joy or aid to another whether the recipient knows the source or not</a:t>
            </a:r>
            <a:b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Giver (in a mind that is renewed)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7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1100" y="1417638"/>
            <a:ext cx="98679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Tends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have more patience, when patience and generosity of others has run out, the giver continues to be gracious.</a:t>
            </a:r>
            <a:b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Hence,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with “problem people.”</a:t>
            </a:r>
            <a:b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ends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frugal, industrious</a:t>
            </a:r>
          </a:p>
          <a:p>
            <a:pPr>
              <a:lnSpc>
                <a:spcPct val="90000"/>
              </a:lnSpc>
              <a:defRPr/>
            </a:pP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nature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Depending on secondary gift, the Giver may have trouble setting boundaries or seeking God in where to give.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4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Brings order, will set up structures, systems, and create methods</a:t>
            </a:r>
            <a:b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Ability to see the big picture</a:t>
            </a:r>
            <a:b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a shepherd guiding sheep, there is an anointing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 and protection</a:t>
            </a:r>
            <a:b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not the same as leadership.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Ruler (in a mind that is renewed)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how gifts point toward purpose and calling</a:t>
            </a:r>
          </a:p>
          <a:p>
            <a:pPr lvl="0"/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Explore difference between knowing your gifts versus knowing your call</a:t>
            </a:r>
          </a:p>
          <a:p>
            <a:pPr lvl="0"/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your Motivational Gifts from Romans 12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The ability to guide people and develop the “big picture” gives the ruler an assertive, take-charge attitude. </a:t>
            </a:r>
            <a:b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</a:b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Can 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be controlling instead of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guiding when the mind is not renewed.</a:t>
            </a:r>
          </a:p>
          <a:p>
            <a:pPr>
              <a:defRPr/>
            </a:pPr>
            <a:endParaRPr lang="en-US" altLang="en-US" sz="32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The Ruler was designed to protect and enable life-giving “dominion” versus “domination.”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8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Sympathizes with the hurting offering extra measures of grace and comfort;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strong desire to relieve the pain of others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effective and comfortable in roles that require compassion, such as physical therapists, social workers, counselors, or human resources where they listen to the concerns of others</a:t>
            </a:r>
            <a:b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Like the giver, this gift has a large amount of patience and grace; less likely to be frustrated when people repeatedly come to them for problems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Mercy (in a mind that is renewed)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Attracts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hurt 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and emotionally needy people and must set boundaries so they do not get sucked into the problems of others.</a:t>
            </a:r>
          </a:p>
          <a:p>
            <a:pPr>
              <a:defRPr/>
            </a:pP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Tends to avoid conflict</a:t>
            </a:r>
          </a:p>
          <a:p>
            <a:pPr>
              <a:defRPr/>
            </a:pP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Easily offended</a:t>
            </a:r>
          </a:p>
          <a:p>
            <a:pPr>
              <a:buNone/>
              <a:defRPr/>
            </a:pP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Gracious nature is often taken advantage of, which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can result 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in burn out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771797" y="6220810"/>
            <a:ext cx="1665027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2000" y="1418923"/>
            <a:ext cx="986790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What is a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topic or 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situation that could keep you talking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late into the night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?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</a:b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What would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you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most like to do for others, have an affect on, or do something about?</a:t>
            </a:r>
            <a:b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</a:b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What is it that breaks the heart of God and also breaks your heart?</a:t>
            </a:r>
            <a:b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</a:b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What is the pain you want to heal or the injustice that you see?</a:t>
            </a:r>
            <a:b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</a:b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The people I would like to help most are?</a:t>
            </a:r>
          </a:p>
          <a:p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1100" y="0"/>
            <a:ext cx="98679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Group </a:t>
            </a:r>
            <a:r>
              <a:rPr lang="en-US" dirty="0" smtClean="0"/>
              <a:t>Exercise – discussion questions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828896" y="4271328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29317" y="6052176"/>
            <a:ext cx="4907507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dirty="0" smtClean="0"/>
              <a:t>Network Leader’s Guide, 1994. Bugbee,B., Cousins, D.,</a:t>
            </a:r>
            <a:r>
              <a:rPr lang="en-US" sz="1400" dirty="0"/>
              <a:t>&amp;</a:t>
            </a:r>
            <a:r>
              <a:rPr lang="en-US" sz="1400" dirty="0" smtClean="0"/>
              <a:t> Hybels, B., Zondervan Publishing House.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243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dirty="0" smtClean="0"/>
              <a:t>Look for similar gifts </a:t>
            </a:r>
            <a:r>
              <a:rPr lang="en-US" altLang="en-US" dirty="0"/>
              <a:t>but different </a:t>
            </a:r>
            <a:r>
              <a:rPr lang="en-US" altLang="en-US" dirty="0" smtClean="0"/>
              <a:t>calls to…</a:t>
            </a:r>
            <a:endParaRPr lang="en-US" altLang="en-US" dirty="0"/>
          </a:p>
          <a:p>
            <a:pPr lvl="1">
              <a:defRPr/>
            </a:pPr>
            <a:r>
              <a:rPr lang="en-US" altLang="en-US" sz="2800" dirty="0"/>
              <a:t>Causes (hunger, missions, abortion, </a:t>
            </a:r>
            <a:r>
              <a:rPr lang="en-US" altLang="en-US" sz="2800" dirty="0" smtClean="0"/>
              <a:t>government, </a:t>
            </a:r>
            <a:r>
              <a:rPr lang="en-US" altLang="en-US" sz="2800" dirty="0"/>
              <a:t>etc</a:t>
            </a:r>
            <a:r>
              <a:rPr lang="en-US" altLang="en-US" sz="2800" dirty="0" smtClean="0"/>
              <a:t>.)</a:t>
            </a:r>
            <a:br>
              <a:rPr lang="en-US" altLang="en-US" sz="2800" dirty="0" smtClean="0"/>
            </a:br>
            <a:endParaRPr lang="en-US" altLang="en-US" sz="2800" dirty="0"/>
          </a:p>
          <a:p>
            <a:pPr lvl="1">
              <a:defRPr/>
            </a:pPr>
            <a:r>
              <a:rPr lang="en-US" altLang="en-US" sz="2800" dirty="0"/>
              <a:t>Age groups (children, adults, seniors</a:t>
            </a:r>
            <a:r>
              <a:rPr lang="en-US" altLang="en-US" sz="2800" dirty="0" smtClean="0"/>
              <a:t>)</a:t>
            </a:r>
            <a:br>
              <a:rPr lang="en-US" altLang="en-US" sz="2800" dirty="0" smtClean="0"/>
            </a:br>
            <a:endParaRPr lang="en-US" altLang="en-US" sz="2800" dirty="0"/>
          </a:p>
          <a:p>
            <a:pPr lvl="1">
              <a:defRPr/>
            </a:pPr>
            <a:r>
              <a:rPr lang="en-US" altLang="en-US" sz="2800" dirty="0"/>
              <a:t>Groups of hurting people (loss of a spouse, loss of a child, people going through divorce, children of divorce</a:t>
            </a:r>
            <a:r>
              <a:rPr lang="en-US" altLang="en-US" sz="2800" dirty="0" smtClean="0"/>
              <a:t>)</a:t>
            </a:r>
            <a:br>
              <a:rPr lang="en-US" altLang="en-US" sz="2800" dirty="0" smtClean="0"/>
            </a:br>
            <a:endParaRPr lang="en-US" altLang="en-US" sz="2800" dirty="0"/>
          </a:p>
          <a:p>
            <a:pPr lvl="1">
              <a:defRPr/>
            </a:pPr>
            <a:r>
              <a:rPr lang="en-US" altLang="en-US" sz="2800" dirty="0"/>
              <a:t>Ministry (evangelism/community outreach, family, </a:t>
            </a:r>
            <a:r>
              <a:rPr lang="en-US" altLang="en-US" sz="2800" dirty="0" smtClean="0"/>
              <a:t>worship, intercession, etc.)</a:t>
            </a:r>
            <a:endParaRPr lang="en-US" altLang="en-US" sz="2800" dirty="0"/>
          </a:p>
          <a:p>
            <a:pPr lvl="1">
              <a:buNone/>
              <a:defRPr/>
            </a:pPr>
            <a:endParaRPr lang="en-US" alt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Exercise Debrief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1693" y="6042597"/>
            <a:ext cx="4907507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dirty="0" smtClean="0"/>
              <a:t>Network Leader’s Guide, 1994. Bugbee,B., Cousins, D.,</a:t>
            </a:r>
            <a:r>
              <a:rPr lang="en-US" sz="1400" dirty="0"/>
              <a:t>&amp;</a:t>
            </a:r>
            <a:r>
              <a:rPr lang="en-US" sz="1400" dirty="0" smtClean="0"/>
              <a:t> Hybels, B., Zondervan Publishing House.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293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Where is your </a:t>
            </a:r>
            <a:r>
              <a:rPr lang="en-US" alt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identity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? In the </a:t>
            </a:r>
            <a:r>
              <a:rPr lang="en-US" alt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gifts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or the </a:t>
            </a:r>
            <a:r>
              <a:rPr lang="en-US" alt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Giver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Has what you are doing become who you are?</a:t>
            </a:r>
          </a:p>
          <a:p>
            <a:pPr>
              <a:defRPr/>
            </a:pP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You can still be doing all the “right” things but what is your MOTIVE?</a:t>
            </a:r>
          </a:p>
          <a:p>
            <a:pPr>
              <a:defRPr/>
            </a:pP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Allow 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the Holy Spirit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to reveal 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your MOTIVE – the “why” of what you are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doing. You were created and called for God’s design and purpose (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Romans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8:27-28).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thoughts -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62050" y="1422779"/>
            <a:ext cx="9867900" cy="5435221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Knowing your gift vs. knowing it is God in you flowing out to others</a:t>
            </a:r>
          </a:p>
          <a:p>
            <a:pPr lvl="0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not about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It is about God’s purposes.</a:t>
            </a:r>
          </a:p>
          <a:p>
            <a:pPr lvl="0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believe it is God in you flowing out to others then:</a:t>
            </a:r>
          </a:p>
          <a:p>
            <a:pPr lvl="3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have </a:t>
            </a:r>
            <a:r>
              <a:rPr lang="en-US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</a:t>
            </a:r>
          </a:p>
          <a:p>
            <a:pPr lvl="3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</a:t>
            </a:r>
            <a:r>
              <a:rPr lang="en-US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attract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opportunity.</a:t>
            </a:r>
          </a:p>
          <a:p>
            <a:pPr lvl="2"/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62987" y="208969"/>
            <a:ext cx="9867900" cy="1143000"/>
          </a:xfrm>
        </p:spPr>
        <p:txBody>
          <a:bodyPr/>
          <a:lstStyle/>
          <a:p>
            <a:r>
              <a:rPr lang="en-US" dirty="0" smtClean="0"/>
              <a:t>How Gifts point to purpose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3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Perceiver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Encourager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Giver 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Ruler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12 Gifts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4148162" y="1784867"/>
            <a:ext cx="477672" cy="1478114"/>
          </a:xfrm>
          <a:prstGeom prst="rightBrace">
            <a:avLst>
              <a:gd name="adj1" fmla="val 8333"/>
              <a:gd name="adj2" fmla="val 48000"/>
            </a:avLst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3166280" y="3813290"/>
            <a:ext cx="600501" cy="2312874"/>
          </a:xfrm>
          <a:prstGeom prst="righ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66209" y="2154592"/>
            <a:ext cx="20062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Speaking gifts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22723" y="4785061"/>
            <a:ext cx="20062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Doing gifts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9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1100" y="1600201"/>
            <a:ext cx="9867900" cy="482186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by God as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Creator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mankind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Intrinsic tendencies and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make each person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</a:t>
            </a:r>
          </a:p>
          <a:p>
            <a:endPara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 gifts do not refer to ministries in the church but are meant to be used in the Body of Christ in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everyday life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Gifts bring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balance.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Romans 12 Gifts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 – 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will do or the “want to.”</a:t>
            </a:r>
          </a:p>
          <a:p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– 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 calls you to make a difference.</a:t>
            </a:r>
          </a:p>
          <a:p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Personality – 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will look.</a:t>
            </a:r>
          </a:p>
          <a:p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Gifts or Calling…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each have 2 or 3 gifts. This is called a “gift mix or gift profile.” 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our lifetime the effect of these 2-3 gifts vary.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Gifts affect your roles in life, both occupations and relationships.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Wise employers hire on gifts, then abilities, and train the needed skills.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Gifts vary within your lifetime…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the Father deposits gifts in our spirit. Those gifts determine the “spin” or uniqueness to our natural abilities and talents. </a:t>
            </a:r>
            <a:b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Gifts are in our </a:t>
            </a: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are filtered through our </a:t>
            </a: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(mind, will, and emotions) into the actions of our body. </a:t>
            </a:r>
            <a:b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our mind is not </a:t>
            </a:r>
            <a:r>
              <a:rPr lang="en-US" altLang="en-US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renewed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those actions and attitudes are not what God intended.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gifts look different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dirty="0" smtClean="0"/>
              <a:t> Rom.12:2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©gifttest.org ©2016 Dorena DellaVecchio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Edifies by revealing God’s truth in specific areas or situations by:</a:t>
            </a:r>
          </a:p>
          <a:p>
            <a:pPr>
              <a:buNone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interpreting scripture</a:t>
            </a:r>
          </a:p>
          <a:p>
            <a:pPr>
              <a:buNone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and thereby revealing God’s heart in a way that will help others</a:t>
            </a:r>
          </a:p>
          <a:p>
            <a:pPr>
              <a:buNone/>
            </a:pP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not the Ephesians 4 office of a prophet</a:t>
            </a:r>
          </a:p>
          <a:p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the 1 Cor. 12 gift of prophecy,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Perceivers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reveal truth but on a smaller scale. Prophesy comes as needed.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Perceiver (in a mind that is renewed)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1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int of reference design templ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int of reference design template" id="{841E3CB6-658A-4AFB-8FA9-A7AAAD1485EA}" vid="{BFA26B12-DEC3-4CA9-A9E0-828DDA998731}"/>
    </a:ext>
  </a:extLst>
</a:theme>
</file>

<file path=ppt/theme/theme2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B00E15-BBCA-41F4-AD55-70948A1E0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Point of reference design slides</Template>
  <TotalTime>0</TotalTime>
  <Words>1051</Words>
  <Application>Microsoft Office PowerPoint</Application>
  <PresentationFormat>Widescreen</PresentationFormat>
  <Paragraphs>221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Palatino Linotype</vt:lpstr>
      <vt:lpstr>Times New Roman</vt:lpstr>
      <vt:lpstr>Wingdings 2</vt:lpstr>
      <vt:lpstr>Point of reference design template</vt:lpstr>
      <vt:lpstr>Motivational Gifts</vt:lpstr>
      <vt:lpstr>Objectives</vt:lpstr>
      <vt:lpstr>How Gifts point to purpose</vt:lpstr>
      <vt:lpstr>Romans 12 Gifts</vt:lpstr>
      <vt:lpstr>What are Romans 12 Gifts?</vt:lpstr>
      <vt:lpstr>Gifts or Calling…?</vt:lpstr>
      <vt:lpstr>Gifts vary within your lifetime…</vt:lpstr>
      <vt:lpstr>Why gifts look different? Rom.12:2</vt:lpstr>
      <vt:lpstr>Perceiver (in a mind that is renewed)</vt:lpstr>
      <vt:lpstr>Perceiver</vt:lpstr>
      <vt:lpstr>Teacher (in a mind that is renewed)</vt:lpstr>
      <vt:lpstr>Teacher </vt:lpstr>
      <vt:lpstr>Encourager (in a mind that is renewed)</vt:lpstr>
      <vt:lpstr>Encourager</vt:lpstr>
      <vt:lpstr>Server (in a mind that is renewed)</vt:lpstr>
      <vt:lpstr>Server</vt:lpstr>
      <vt:lpstr>Giver (in a mind that is renewed)</vt:lpstr>
      <vt:lpstr>Giver</vt:lpstr>
      <vt:lpstr>Ruler (in a mind that is renewed)</vt:lpstr>
      <vt:lpstr>Ruler</vt:lpstr>
      <vt:lpstr>Mercy (in a mind that is renewed)</vt:lpstr>
      <vt:lpstr>Mercy</vt:lpstr>
      <vt:lpstr>Group Exercise – discussion questions</vt:lpstr>
      <vt:lpstr>Group Exercise Debrief</vt:lpstr>
      <vt:lpstr>Closing thoughts - Challenges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2016-01-27T08:15:53Z</dcterms:created>
  <dcterms:modified xsi:type="dcterms:W3CDTF">2016-03-22T05:16:28Z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TC034605399991</vt:lpwstr>
  </property>
</Properties>
</file>